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png>
</file>

<file path=ppt/media/image2.pn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solidFill>
          <a:srgbClr val="0034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>
                <a:solidFill>
                  <a:srgbClr val="FFFFF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Hot air balloons viewed from below against a blue sky"/>
          <p:cNvSpPr/>
          <p:nvPr>
            <p:ph type="pic" sz="quarter" idx="21"/>
          </p:nvPr>
        </p:nvSpPr>
        <p:spPr>
          <a:xfrm>
            <a:off x="15436504" y="1270000"/>
            <a:ext cx="8167167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Close-up of the top of a hot air balloon viewed from above"/>
          <p:cNvSpPr/>
          <p:nvPr>
            <p:ph type="pic" sz="quarter" idx="22"/>
          </p:nvPr>
        </p:nvSpPr>
        <p:spPr>
          <a:xfrm>
            <a:off x="15461772" y="7085972"/>
            <a:ext cx="8148414" cy="54322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Hot air balloons viewed from below against a blue sky"/>
          <p:cNvSpPr/>
          <p:nvPr>
            <p:ph type="pic" idx="23"/>
          </p:nvPr>
        </p:nvSpPr>
        <p:spPr>
          <a:xfrm>
            <a:off x="-124635" y="1270000"/>
            <a:ext cx="16859219" cy="1123947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Hot air balloons viewed from below against a blue sky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lose-up of the top of a hot air balloon viewed from abov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lose-up of a hot air balloon viewed from below"/>
          <p:cNvSpPr/>
          <p:nvPr>
            <p:ph type="pic" idx="21"/>
          </p:nvPr>
        </p:nvSpPr>
        <p:spPr>
          <a:xfrm>
            <a:off x="9226574" y="1270000"/>
            <a:ext cx="16840152" cy="111844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Hot air balloons viewed from below against a blue sky"/>
          <p:cNvSpPr/>
          <p:nvPr>
            <p:ph type="pic" idx="22"/>
          </p:nvPr>
        </p:nvSpPr>
        <p:spPr>
          <a:xfrm>
            <a:off x="8432800" y="1263848"/>
            <a:ext cx="16850011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solidFill>
          <a:srgbClr val="0034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://dao.gwei.cz" TargetMode="Externa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E638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ree (@treecz) - ETHBrno 2021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tree (@treecz) - ETHBrno 2021</a:t>
            </a:r>
          </a:p>
        </p:txBody>
      </p:sp>
      <p:sp>
        <p:nvSpPr>
          <p:cNvPr id="152" name="Jak založit vlastní DAO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Jak založit vlastní DAO</a:t>
            </a:r>
          </a:p>
        </p:txBody>
      </p:sp>
      <p:sp>
        <p:nvSpPr>
          <p:cNvPr id="153" name="Workshop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C3557"/>
                </a:solidFill>
              </a:defRPr>
            </a:lvl1pPr>
          </a:lstStyle>
          <a:p>
            <a:pPr/>
            <a:r>
              <a:t>Workshop</a:t>
            </a:r>
          </a:p>
        </p:txBody>
      </p:sp>
      <p:pic>
        <p:nvPicPr>
          <p:cNvPr id="154" name="logo-default.png" descr="logo-defaul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884940" y="1178271"/>
            <a:ext cx="5387987" cy="53879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Více o teori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63846"/>
                </a:solidFill>
              </a:defRPr>
            </a:lvl1pPr>
          </a:lstStyle>
          <a:p>
            <a:pPr/>
            <a:r>
              <a:t>Více o teorii</a:t>
            </a:r>
          </a:p>
        </p:txBody>
      </p:sp>
      <p:sp>
        <p:nvSpPr>
          <p:cNvPr id="180" name="Vice informací o tom co je to DAO, srovnání platforem atp. naleznete na webu:  dao.gwei.cz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Vice informací o tom co je to DAO,</a:t>
            </a:r>
            <a:br/>
            <a:r>
              <a:t>srovnání platforem atp. naleznete na webu:</a:t>
            </a:r>
            <a:br/>
            <a:br/>
            <a:r>
              <a:rPr u="sng">
                <a:hlinkClick r:id="rId2" invalidUrl="" action="" tgtFrame="" tooltip="" history="1" highlightClick="0" endSnd="0"/>
              </a:rPr>
              <a:t>dao.gwei.cz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E638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raktická část"/>
          <p:cNvSpPr txBox="1"/>
          <p:nvPr>
            <p:ph type="body" sz="half" idx="1"/>
          </p:nvPr>
        </p:nvSpPr>
        <p:spPr>
          <a:xfrm>
            <a:off x="1206500" y="4127281"/>
            <a:ext cx="21971000" cy="387431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Praktická část</a:t>
            </a:r>
          </a:p>
        </p:txBody>
      </p:sp>
      <p:sp>
        <p:nvSpPr>
          <p:cNvPr id="183" name="Jdeme dělat transakce …"/>
          <p:cNvSpPr txBox="1"/>
          <p:nvPr/>
        </p:nvSpPr>
        <p:spPr>
          <a:xfrm>
            <a:off x="6727507" y="7297094"/>
            <a:ext cx="10928986" cy="1155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7000">
                <a:solidFill>
                  <a:srgbClr val="1C3557"/>
                </a:solidFill>
              </a:defRPr>
            </a:lvl1pPr>
          </a:lstStyle>
          <a:p>
            <a:pPr/>
            <a:r>
              <a:t>Jdeme dělat transakce 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raktická část - úkol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63846"/>
                </a:solidFill>
              </a:defRPr>
            </a:lvl1pPr>
          </a:lstStyle>
          <a:p>
            <a:pPr/>
            <a:r>
              <a:t>Praktická část - úkoly</a:t>
            </a:r>
          </a:p>
        </p:txBody>
      </p:sp>
      <p:sp>
        <p:nvSpPr>
          <p:cNvPr id="186" name="Platforma DAOHaus (testnet)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Platforma DAOHaus (testnet):</a:t>
            </a:r>
          </a:p>
          <a:p>
            <a:pPr lvl="1"/>
            <a:r>
              <a:t>Založení DAO</a:t>
            </a:r>
          </a:p>
          <a:p>
            <a:pPr lvl="1"/>
            <a:r>
              <a:t>Vytvoření nového návrhu</a:t>
            </a:r>
          </a:p>
          <a:p>
            <a:pPr lvl="1"/>
            <a:r>
              <a:t>Hlasování o návrhu</a:t>
            </a:r>
          </a:p>
          <a:p>
            <a:pPr lvl="1"/>
            <a:r>
              <a:t>Výstup z DAO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E638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Děkuji za účast!"/>
          <p:cNvSpPr txBox="1"/>
          <p:nvPr>
            <p:ph type="body" sz="half" idx="1"/>
          </p:nvPr>
        </p:nvSpPr>
        <p:spPr>
          <a:xfrm>
            <a:off x="1206500" y="617422"/>
            <a:ext cx="21971000" cy="387431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Děkuji za účast!</a:t>
            </a:r>
          </a:p>
        </p:txBody>
      </p:sp>
      <p:sp>
        <p:nvSpPr>
          <p:cNvPr id="189" name="Rixcianova přednáška o BanklessDAO…"/>
          <p:cNvSpPr txBox="1"/>
          <p:nvPr/>
        </p:nvSpPr>
        <p:spPr>
          <a:xfrm>
            <a:off x="8001408" y="4805897"/>
            <a:ext cx="13099391" cy="69904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1" sz="5600">
                <a:solidFill>
                  <a:srgbClr val="1C3557"/>
                </a:solidFill>
              </a:defRPr>
            </a:pPr>
            <a:r>
              <a:t>Rixcianova přednáška o BanklessDAO</a:t>
            </a:r>
          </a:p>
          <a:p>
            <a:pPr algn="l">
              <a:defRPr sz="5600">
                <a:solidFill>
                  <a:srgbClr val="1C3557"/>
                </a:solidFill>
              </a:defRPr>
            </a:pPr>
            <a:r>
              <a:t>Velký sál 17:00 - 17:25</a:t>
            </a:r>
          </a:p>
          <a:p>
            <a:pPr algn="l">
              <a:defRPr b="1" sz="5600">
                <a:solidFill>
                  <a:srgbClr val="1C3557"/>
                </a:solidFill>
              </a:defRPr>
            </a:pPr>
            <a:br/>
            <a:r>
              <a:t>Moje přednáška o BohemianDAO</a:t>
            </a:r>
          </a:p>
          <a:p>
            <a:pPr algn="l">
              <a:defRPr sz="5600">
                <a:solidFill>
                  <a:srgbClr val="1C3557"/>
                </a:solidFill>
              </a:defRPr>
            </a:pPr>
            <a:r>
              <a:t>Velký sál 17:30 - 17:45</a:t>
            </a:r>
            <a:br/>
            <a:br/>
            <a:r>
              <a:rPr b="1"/>
              <a:t>Panelová debata o DAO</a:t>
            </a:r>
            <a:endParaRPr b="1"/>
          </a:p>
          <a:p>
            <a:pPr algn="l">
              <a:defRPr sz="5600">
                <a:solidFill>
                  <a:srgbClr val="1C3557"/>
                </a:solidFill>
              </a:defRPr>
            </a:pPr>
            <a:r>
              <a:t>Malý sál 18:50 - 19:55</a:t>
            </a:r>
          </a:p>
        </p:txBody>
      </p:sp>
      <p:pic>
        <p:nvPicPr>
          <p:cNvPr id="190" name="logo-default.png" descr="logo-defaul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64357" y="5576736"/>
            <a:ext cx="5448809" cy="54488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růběh workshopu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63846"/>
                </a:solidFill>
              </a:defRPr>
            </a:lvl1pPr>
          </a:lstStyle>
          <a:p>
            <a:pPr/>
            <a:r>
              <a:t>Průběh workshopu</a:t>
            </a:r>
          </a:p>
        </p:txBody>
      </p:sp>
      <p:sp>
        <p:nvSpPr>
          <p:cNvPr id="157" name="Teoretická čás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30352" indent="-530352" defTabSz="2121354">
              <a:spcBef>
                <a:spcPts val="3900"/>
              </a:spcBef>
              <a:defRPr b="1" sz="4176"/>
            </a:pPr>
            <a:r>
              <a:t>Teoretická část</a:t>
            </a:r>
          </a:p>
          <a:p>
            <a:pPr lvl="1" marL="1060704" indent="-530352" defTabSz="2121354">
              <a:spcBef>
                <a:spcPts val="3900"/>
              </a:spcBef>
              <a:defRPr sz="4176"/>
            </a:pPr>
            <a:r>
              <a:t>Co je to DAO</a:t>
            </a:r>
          </a:p>
          <a:p>
            <a:pPr lvl="1" marL="1060704" indent="-530352" defTabSz="2121354">
              <a:spcBef>
                <a:spcPts val="3900"/>
              </a:spcBef>
              <a:defRPr sz="4176"/>
            </a:pPr>
            <a:r>
              <a:t>Základní rozlišení DAOs</a:t>
            </a:r>
          </a:p>
          <a:p>
            <a:pPr lvl="1" marL="1060704" indent="-530352" defTabSz="2121354">
              <a:spcBef>
                <a:spcPts val="3900"/>
              </a:spcBef>
              <a:defRPr sz="4176"/>
            </a:pPr>
            <a:r>
              <a:t>DAO platformy</a:t>
            </a:r>
          </a:p>
          <a:p>
            <a:pPr lvl="1" marL="1060704" indent="-530352" defTabSz="2121354">
              <a:spcBef>
                <a:spcPts val="3900"/>
              </a:spcBef>
              <a:defRPr sz="4176"/>
            </a:pPr>
            <a:r>
              <a:t>Co je nutné mít rozmyšleno než DAO založíte</a:t>
            </a:r>
          </a:p>
          <a:p>
            <a:pPr marL="530352" indent="-530352" defTabSz="2121354">
              <a:spcBef>
                <a:spcPts val="3900"/>
              </a:spcBef>
              <a:defRPr b="1" sz="4176"/>
            </a:pPr>
            <a:r>
              <a:t>Praktická část</a:t>
            </a:r>
          </a:p>
          <a:p>
            <a:pPr lvl="1" marL="1060704" indent="-530352" defTabSz="2121354">
              <a:spcBef>
                <a:spcPts val="3900"/>
              </a:spcBef>
              <a:defRPr sz="4176"/>
            </a:pPr>
            <a:r>
              <a:t>Nasazení nového DAO na testnetu</a:t>
            </a:r>
          </a:p>
          <a:p>
            <a:pPr lvl="1" marL="1060704" indent="-530352" defTabSz="2121354">
              <a:spcBef>
                <a:spcPts val="3900"/>
              </a:spcBef>
              <a:defRPr sz="4176"/>
            </a:pPr>
            <a:r>
              <a:t>Společně si projdeme základní funkcionalitu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E6384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oretická část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Teoretická část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o je to DA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63846"/>
                </a:solidFill>
              </a:defRPr>
            </a:lvl1pPr>
          </a:lstStyle>
          <a:p>
            <a:pPr/>
            <a:r>
              <a:t>Co je to DAO</a:t>
            </a:r>
          </a:p>
        </p:txBody>
      </p:sp>
      <p:sp>
        <p:nvSpPr>
          <p:cNvPr id="162" name="Decentralizovaná autonomní organizace (DAO) je efektivní a bezpečný způsob spolupráce s podobně smýšlejícími lidmi po celém světě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Decentralizovaná autonomní organizace (DAO) je efektivní a bezpečný způsob spolupráce s podobně smýšlejícími lidmi po celém světě.</a:t>
            </a:r>
          </a:p>
          <a:p>
            <a:pPr/>
            <a:r>
              <a:t>Představte si je jako internetový podnik, který je společně vlastněn a řízen svými členy. Má vlastní pokladnu, ke které nemá nikdo oprávnění přistupovat bez souhlasu skupiny. Rozhodování se řídí návrhy a hlasováním, aby měl každý člen organizace možnost vyjádřit svůj názor.</a:t>
            </a:r>
          </a:p>
          <a:p>
            <a:pPr/>
            <a:r>
              <a:t>Neexistuje žádný generální ředitel, který by mohl schvalovat výdaje na základě vlastních rozmarů, ani možnost, že by pochybný finanční ředitel manipuloval s účetnictvím. Všechno je otevřené a pravidla týkající se výdajů jsou prostřednictvím kódu DAO vynucena systémem.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Základní rozlišení DA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63846"/>
                </a:solidFill>
              </a:defRPr>
            </a:lvl1pPr>
          </a:lstStyle>
          <a:p>
            <a:pPr/>
            <a:r>
              <a:t>Základní rozlišení DAO</a:t>
            </a:r>
          </a:p>
        </p:txBody>
      </p:sp>
      <p:sp>
        <p:nvSpPr>
          <p:cNvPr id="165" name="Členství založené na tokenech (governance token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9872" indent="-499872" defTabSz="1999437">
              <a:spcBef>
                <a:spcPts val="3600"/>
              </a:spcBef>
              <a:defRPr b="1" sz="3936"/>
            </a:pPr>
            <a:r>
              <a:t>Členství založené na tokenech (governance token)</a:t>
            </a:r>
          </a:p>
          <a:p>
            <a:pPr lvl="1" marL="999744" indent="-499872" defTabSz="1999437">
              <a:spcBef>
                <a:spcPts val="3600"/>
              </a:spcBef>
              <a:defRPr sz="3936"/>
            </a:pPr>
            <a:r>
              <a:t>členem se stáváte získáním gov. tokenu - permission-less</a:t>
            </a:r>
          </a:p>
          <a:p>
            <a:pPr lvl="1" marL="999744" indent="-499872" defTabSz="1999437">
              <a:spcBef>
                <a:spcPts val="3600"/>
              </a:spcBef>
              <a:defRPr sz="3936"/>
            </a:pPr>
            <a:r>
              <a:t>vhodné pro velké DeFi projekty</a:t>
            </a:r>
          </a:p>
          <a:p>
            <a:pPr lvl="1" marL="999744" indent="-499872" defTabSz="1999437">
              <a:spcBef>
                <a:spcPts val="3600"/>
              </a:spcBef>
              <a:defRPr sz="3936"/>
            </a:pPr>
            <a:r>
              <a:t>např. MakerDAO, Uniswap, Compound …</a:t>
            </a:r>
            <a:br/>
          </a:p>
          <a:p>
            <a:pPr marL="499872" indent="-499872" defTabSz="1999437">
              <a:spcBef>
                <a:spcPts val="3600"/>
              </a:spcBef>
              <a:defRPr b="1" sz="3936"/>
            </a:pPr>
            <a:r>
              <a:t>Členství založené na podílech (shares)</a:t>
            </a:r>
          </a:p>
          <a:p>
            <a:pPr lvl="1" marL="999744" indent="-499872" defTabSz="1999437">
              <a:spcBef>
                <a:spcPts val="3600"/>
              </a:spcBef>
              <a:defRPr sz="3936"/>
            </a:pPr>
            <a:r>
              <a:t>není permission-less, každý nový člen musí být schválen</a:t>
            </a:r>
          </a:p>
          <a:p>
            <a:pPr lvl="1" marL="999744" indent="-499872" defTabSz="1999437">
              <a:spcBef>
                <a:spcPts val="3600"/>
              </a:spcBef>
              <a:defRPr sz="3936"/>
            </a:pPr>
            <a:r>
              <a:t>vhodné pro menší uzavřenější organizace</a:t>
            </a:r>
          </a:p>
          <a:p>
            <a:pPr lvl="1" marL="999744" indent="-499872" defTabSz="1999437">
              <a:spcBef>
                <a:spcPts val="3600"/>
              </a:spcBef>
              <a:defRPr sz="3936"/>
            </a:pPr>
            <a:r>
              <a:t>např. MolochDAO, BohemianDAO ..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DAO platform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63846"/>
                </a:solidFill>
              </a:defRPr>
            </a:lvl1pPr>
          </a:lstStyle>
          <a:p>
            <a:pPr/>
            <a:r>
              <a:t>DAO platformy</a:t>
            </a:r>
          </a:p>
        </p:txBody>
      </p:sp>
      <p:sp>
        <p:nvSpPr>
          <p:cNvPr id="168" name="Arag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66927" indent="-566927" defTabSz="2267655">
              <a:spcBef>
                <a:spcPts val="4100"/>
              </a:spcBef>
              <a:defRPr b="1" sz="4464"/>
            </a:pPr>
            <a:r>
              <a:t>Aragon</a:t>
            </a:r>
          </a:p>
          <a:p>
            <a:pPr lvl="1" marL="1133855" indent="-566927" defTabSz="2267655">
              <a:spcBef>
                <a:spcPts val="4100"/>
              </a:spcBef>
              <a:defRPr sz="4464"/>
            </a:pPr>
            <a:r>
              <a:t>Nejstarší platforma</a:t>
            </a:r>
          </a:p>
          <a:p>
            <a:pPr lvl="1" marL="1133855" indent="-566927" defTabSz="2267655">
              <a:spcBef>
                <a:spcPts val="4100"/>
              </a:spcBef>
              <a:defRPr sz="4464"/>
            </a:pPr>
            <a:r>
              <a:t>Univerzální použití</a:t>
            </a:r>
          </a:p>
          <a:p>
            <a:pPr lvl="1" marL="1133855" indent="-566927" defTabSz="2267655">
              <a:spcBef>
                <a:spcPts val="4100"/>
              </a:spcBef>
              <a:defRPr sz="4464"/>
            </a:pPr>
            <a:r>
              <a:t>Chybějící podpora sidechainů</a:t>
            </a:r>
            <a:br/>
          </a:p>
          <a:p>
            <a:pPr marL="566927" indent="-566927" defTabSz="2267655">
              <a:spcBef>
                <a:spcPts val="4100"/>
              </a:spcBef>
              <a:defRPr b="1" sz="4464"/>
            </a:pPr>
            <a:r>
              <a:t>DAOHaus</a:t>
            </a:r>
          </a:p>
          <a:p>
            <a:pPr lvl="1" marL="1133855" indent="-566927" defTabSz="2267655">
              <a:spcBef>
                <a:spcPts val="4100"/>
              </a:spcBef>
              <a:defRPr sz="4464"/>
            </a:pPr>
            <a:r>
              <a:t>Moloch pravidla</a:t>
            </a:r>
          </a:p>
          <a:p>
            <a:pPr lvl="1" marL="1133855" indent="-566927" defTabSz="2267655">
              <a:spcBef>
                <a:spcPts val="4100"/>
              </a:spcBef>
              <a:defRPr sz="4464"/>
            </a:pPr>
            <a:r>
              <a:t>Podpora sidechainů (xDai, Polygon ..)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Arag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63846"/>
                </a:solidFill>
              </a:defRPr>
            </a:lvl1pPr>
          </a:lstStyle>
          <a:p>
            <a:pPr/>
            <a:r>
              <a:t>Aragon</a:t>
            </a:r>
          </a:p>
        </p:txBody>
      </p:sp>
      <p:pic>
        <p:nvPicPr>
          <p:cNvPr id="171" name="aragon-demo (1).png" descr="aragon-demo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64578" y="2778599"/>
            <a:ext cx="17254844" cy="97058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DAOHau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63846"/>
                </a:solidFill>
              </a:defRPr>
            </a:lvl1pPr>
          </a:lstStyle>
          <a:p>
            <a:pPr/>
            <a:r>
              <a:t>DAOHaus</a:t>
            </a:r>
          </a:p>
        </p:txBody>
      </p:sp>
      <p:pic>
        <p:nvPicPr>
          <p:cNvPr id="174" name="daohaus-demo.png" descr="daohaus-dem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60082" y="2723116"/>
            <a:ext cx="14863836" cy="100345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o je nutné mít rozmyšleno než DAO založít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89572">
              <a:defRPr spc="-166" sz="8330">
                <a:solidFill>
                  <a:srgbClr val="E63846"/>
                </a:solidFill>
              </a:defRPr>
            </a:lvl1pPr>
          </a:lstStyle>
          <a:p>
            <a:pPr/>
            <a:r>
              <a:t>Co je nutné mít rozmyšleno než DAO založíte</a:t>
            </a:r>
          </a:p>
        </p:txBody>
      </p:sp>
      <p:sp>
        <p:nvSpPr>
          <p:cNvPr id="177" name="Jaké pravidla bude mít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Jaké pravidla bude mít?</a:t>
            </a:r>
          </a:p>
          <a:p>
            <a:pPr lvl="1"/>
            <a:r>
              <a:t>Bude založená na tokenech nebo podílech?</a:t>
            </a:r>
          </a:p>
          <a:p>
            <a:pPr>
              <a:defRPr b="1"/>
            </a:pPr>
            <a:r>
              <a:t>Na jaké siti poběží?</a:t>
            </a:r>
          </a:p>
          <a:p>
            <a:pPr lvl="1"/>
            <a:r>
              <a:t>Ultra-bezpečné Ethereum s drahými poplatky nebo méně bezpečný sidechain s levnými poplatky?</a:t>
            </a:r>
          </a:p>
          <a:p>
            <a:pPr>
              <a:defRPr b="1"/>
            </a:pPr>
            <a:r>
              <a:t>Jaké budou jeho parametry?</a:t>
            </a:r>
          </a:p>
          <a:p>
            <a:pPr lvl="1"/>
            <a:r>
              <a:t>Výchozí treasury token, doba pro hlasování, kvórum .…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